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5" d="100"/>
          <a:sy n="85" d="100"/>
        </p:scale>
        <p:origin x="518" y="72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esProps" Target="presProps.xml" /><Relationship Id="rId16" Type="http://schemas.openxmlformats.org/officeDocument/2006/relationships/tableStyles" Target="tableStyles.xml" /><Relationship Id="rId1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4212" y="685799"/>
            <a:ext cx="8001000" cy="29718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 bwMode="auto"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 bwMode="auto"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 bwMode="auto"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 bwMode="auto"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анорамная фотография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Picture Placeholder 2"/>
          <p:cNvSpPr>
            <a:spLocks noChangeAspect="1" noGrp="1"/>
          </p:cNvSpPr>
          <p:nvPr>
            <p:ph type="pic" idx="13"/>
          </p:nvPr>
        </p:nvSpPr>
        <p:spPr bwMode="auto">
          <a:xfrm>
            <a:off x="685800" y="533400"/>
            <a:ext cx="10818811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 bwMode="auto"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подпис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 bwMode="auto">
          <a:xfrm>
            <a:off x="531812" y="812222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10285412" y="2768601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Карточка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карточки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marL="0" lvl="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31812" y="812222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10285412" y="2768601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Истина или лож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/>
            </a:lvl1pPr>
          </a:lstStyle>
          <a:p>
            <a:pPr marL="0"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marL="0" lvl="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685212" y="685800"/>
            <a:ext cx="2057400" cy="4572000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 anchor="ctr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2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 bwMode="auto"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>
              <a:cxnSpLocks/>
            </p:cNvCxnSpPr>
            <p:nvPr/>
          </p:nvCxnSpPr>
          <p:spPr bwMode="auto"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cxnSpLocks/>
            </p:cNvCxnSpPr>
            <p:nvPr/>
          </p:nvCxnSpPr>
          <p:spPr bwMode="auto"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 bwMode="auto">
            <a:xfrm flipH="1">
              <a:off x="10292292" y="3285067"/>
              <a:ext cx="1896534" cy="189653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 bwMode="auto"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 bwMode="auto"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>
        <a:spcBef>
          <a:spcPts val="0"/>
        </a:spcBef>
        <a:buNone/>
        <a:defRPr sz="36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857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2000" cap="none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800" cap="none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600" cap="none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0" y="1070263"/>
            <a:ext cx="12192000" cy="440574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>
                <a:latin typeface="Times New Roman"/>
                <a:cs typeface="Times New Roman"/>
              </a:rPr>
              <a:t>Организация </a:t>
            </a:r>
            <a:br>
              <a:rPr lang="ru-RU">
                <a:latin typeface="Times New Roman"/>
                <a:cs typeface="Times New Roman"/>
              </a:rPr>
            </a:br>
            <a:r>
              <a:rPr lang="ru-RU">
                <a:latin typeface="Times New Roman"/>
                <a:cs typeface="Times New Roman"/>
              </a:rPr>
              <a:t>военно</a:t>
            </a:r>
            <a:r>
              <a:rPr lang="ru-RU">
                <a:latin typeface="Times New Roman"/>
                <a:cs typeface="Times New Roman"/>
              </a:rPr>
              <a:t> - патриотической работы</a:t>
            </a:r>
            <a:br>
              <a:rPr lang="ru-RU">
                <a:latin typeface="Times New Roman"/>
                <a:cs typeface="Times New Roman"/>
              </a:rPr>
            </a:br>
            <a:r>
              <a:rPr lang="ru-RU">
                <a:latin typeface="Times New Roman"/>
                <a:cs typeface="Times New Roman"/>
              </a:rPr>
              <a:t> в </a:t>
            </a:r>
            <a:r>
              <a:rPr lang="ru-RU">
                <a:latin typeface="Times New Roman"/>
                <a:cs typeface="Times New Roman"/>
              </a:rPr>
              <a:t>мбоу</a:t>
            </a:r>
            <a:r>
              <a:rPr lang="ru-RU">
                <a:latin typeface="Times New Roman"/>
                <a:cs typeface="Times New Roman"/>
              </a:rPr>
              <a:t> «Школа № 11» </a:t>
            </a:r>
            <a:br>
              <a:rPr lang="ru-RU">
                <a:latin typeface="Times New Roman"/>
                <a:cs typeface="Times New Roman"/>
              </a:rPr>
            </a:br>
            <a:r>
              <a:rPr lang="ru-RU">
                <a:latin typeface="Times New Roman"/>
                <a:cs typeface="Times New Roman"/>
              </a:rPr>
              <a:t>Г</a:t>
            </a:r>
            <a:r>
              <a:rPr lang="ru-RU">
                <a:latin typeface="Times New Roman"/>
                <a:cs typeface="Times New Roman"/>
              </a:rPr>
              <a:t>. ПРОКОПЬЕВСК</a:t>
            </a:r>
            <a:br>
              <a:rPr lang="ru-RU">
                <a:latin typeface="Times New Roman"/>
                <a:cs typeface="Times New Roman"/>
              </a:rPr>
            </a:br>
            <a:r>
              <a:rPr lang="ru-RU">
                <a:latin typeface="Times New Roman"/>
                <a:cs typeface="Times New Roman"/>
              </a:rPr>
              <a:t> В РАМКАХ РЕАЛИЗАЦИИ ВВПОД «ЮНАРМИЯ»</a:t>
            </a:r>
            <a:endParaRPr lang="ru-RU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prstClr val="white"/>
                </a:solidFill>
                <a:latin typeface="Arial Black"/>
              </a:rPr>
              <a:t>региональный этап Всероссийской военно-патриотической игры «Зарница 2.0»</a:t>
            </a:r>
            <a:endParaRPr lang="ru-RU" sz="28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5129" y="1305924"/>
            <a:ext cx="3868727" cy="2853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71881" y="2388931"/>
            <a:ext cx="5354559" cy="3769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975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latin typeface="Arial Black"/>
              </a:rPr>
              <a:t>9 мая 2024 </a:t>
            </a:r>
            <a:r>
              <a:rPr lang="ru-RU" sz="2800">
                <a:latin typeface="Arial Black"/>
              </a:rPr>
              <a:t>год</a:t>
            </a:r>
            <a:endParaRPr lang="ru-RU" sz="2800">
              <a:latin typeface="Arial Black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1694" y="620756"/>
            <a:ext cx="5205358" cy="3462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96000" y="2689617"/>
            <a:ext cx="5462773" cy="363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98612" y="88384"/>
            <a:ext cx="11821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latin typeface="Arial"/>
                <a:cs typeface="Arial"/>
              </a:rPr>
              <a:t>интерактивные занятия Мобильного ДОМА ЮНАРМИИ</a:t>
            </a:r>
            <a:endParaRPr lang="ru-RU" sz="2800">
              <a:latin typeface="Arial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2728" y="826993"/>
            <a:ext cx="4751295" cy="356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27057" y="2581834"/>
            <a:ext cx="5804440" cy="3303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26027" y="301336"/>
            <a:ext cx="72736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>
                <a:latin typeface="Times New Roman"/>
                <a:cs typeface="Times New Roman"/>
              </a:rPr>
              <a:t>ЮНАРМИЯ» </a:t>
            </a:r>
            <a:r>
              <a:rPr lang="ru-RU" sz="3200">
                <a:latin typeface="Times New Roman"/>
                <a:cs typeface="Times New Roman"/>
              </a:rPr>
              <a:t>- </a:t>
            </a:r>
            <a:r>
              <a:rPr lang="ru-RU" sz="3200">
                <a:latin typeface="Times New Roman"/>
                <a:cs typeface="Times New Roman"/>
              </a:rPr>
              <a:t>всероссийское детско-юношеское военно-патриотическое общественное движение, созданное в 2016 году по инициативе Министра обороны РФ Сергея Шойгу.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48683" y="2712026"/>
            <a:ext cx="6459298" cy="363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10000">
              <a:schemeClr val="bg2">
                <a:tint val="97000"/>
                <a:hueMod val="142000"/>
                <a:satMod val="200000"/>
                <a:lumMod val="118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42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72736"/>
            <a:ext cx="12191999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>
                <a:latin typeface="Times New Roman"/>
                <a:cs typeface="Times New Roman"/>
              </a:rPr>
              <a:t>Предмет</a:t>
            </a:r>
            <a:r>
              <a:rPr lang="ru-RU" sz="3600" b="1">
                <a:latin typeface="Times New Roman"/>
                <a:cs typeface="Times New Roman"/>
              </a:rPr>
              <a:t>, цели и задачи </a:t>
            </a:r>
            <a:r>
              <a:rPr lang="ru-RU" sz="3600" b="1">
                <a:latin typeface="Times New Roman"/>
                <a:cs typeface="Times New Roman"/>
              </a:rPr>
              <a:t>Движения</a:t>
            </a:r>
            <a:endParaRPr/>
          </a:p>
          <a:p>
            <a:pPr algn="ctr">
              <a:defRPr/>
            </a:pPr>
            <a:endParaRPr lang="ru-RU" sz="36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200">
                <a:latin typeface="Times New Roman"/>
                <a:cs typeface="Times New Roman"/>
              </a:rPr>
              <a:t>Предметом </a:t>
            </a:r>
            <a:r>
              <a:rPr lang="ru-RU" sz="3200">
                <a:latin typeface="Times New Roman"/>
                <a:cs typeface="Times New Roman"/>
              </a:rPr>
              <a:t>и целями Движения является: </a:t>
            </a:r>
            <a:endParaRPr lang="ru-RU" sz="3200">
              <a:latin typeface="Times New Roman"/>
              <a:cs typeface="Times New Roman"/>
            </a:endParaRPr>
          </a:p>
          <a:p>
            <a:pPr marL="457200" indent="-457200">
              <a:buAutoNum type="arabicParenR"/>
              <a:defRPr/>
            </a:pPr>
            <a:r>
              <a:rPr lang="ru-RU" sz="3200">
                <a:latin typeface="Times New Roman"/>
                <a:cs typeface="Times New Roman"/>
              </a:rPr>
              <a:t>У</a:t>
            </a:r>
            <a:r>
              <a:rPr lang="ru-RU" sz="3200">
                <a:latin typeface="Times New Roman"/>
                <a:cs typeface="Times New Roman"/>
              </a:rPr>
              <a:t>частие </a:t>
            </a:r>
            <a:r>
              <a:rPr lang="ru-RU" sz="3200">
                <a:latin typeface="Times New Roman"/>
                <a:cs typeface="Times New Roman"/>
              </a:rPr>
              <a:t>в реализации государственной молодежной политики Российской Федерации</a:t>
            </a:r>
            <a:r>
              <a:rPr lang="ru-RU" sz="3200">
                <a:latin typeface="Times New Roman"/>
                <a:cs typeface="Times New Roman"/>
              </a:rPr>
              <a:t>;</a:t>
            </a:r>
            <a:endParaRPr/>
          </a:p>
          <a:p>
            <a:pPr>
              <a:defRPr/>
            </a:pPr>
            <a:r>
              <a:rPr lang="ru-RU" sz="3200">
                <a:latin typeface="Times New Roman"/>
                <a:cs typeface="Times New Roman"/>
              </a:rPr>
              <a:t>2</a:t>
            </a:r>
            <a:r>
              <a:rPr lang="ru-RU" sz="3200">
                <a:latin typeface="Times New Roman"/>
                <a:cs typeface="Times New Roman"/>
              </a:rPr>
              <a:t>) </a:t>
            </a:r>
            <a:r>
              <a:rPr lang="ru-RU" sz="3200">
                <a:latin typeface="Times New Roman"/>
                <a:cs typeface="Times New Roman"/>
              </a:rPr>
              <a:t>Всестороннее </a:t>
            </a:r>
            <a:r>
              <a:rPr lang="ru-RU" sz="3200">
                <a:latin typeface="Times New Roman"/>
                <a:cs typeface="Times New Roman"/>
              </a:rPr>
              <a:t>развитие и совершенствование личности детей и подростков, удовлетворение их индивидуальных потребностей в интеллектуальном, нравственном и физическом </a:t>
            </a:r>
            <a:r>
              <a:rPr lang="ru-RU" sz="3200">
                <a:latin typeface="Times New Roman"/>
                <a:cs typeface="Times New Roman"/>
              </a:rPr>
              <a:t>совершенствовании;</a:t>
            </a:r>
            <a:endParaRPr/>
          </a:p>
          <a:p>
            <a:pPr>
              <a:defRPr/>
            </a:pPr>
            <a:r>
              <a:rPr lang="ru-RU" sz="3200">
                <a:latin typeface="Times New Roman"/>
                <a:cs typeface="Times New Roman"/>
              </a:rPr>
              <a:t>3</a:t>
            </a:r>
            <a:r>
              <a:rPr lang="ru-RU" sz="3200">
                <a:latin typeface="Times New Roman"/>
                <a:cs typeface="Times New Roman"/>
              </a:rPr>
              <a:t>) </a:t>
            </a:r>
            <a:r>
              <a:rPr lang="ru-RU" sz="3200">
                <a:latin typeface="Times New Roman"/>
                <a:cs typeface="Times New Roman"/>
              </a:rPr>
              <a:t>Повышение </a:t>
            </a:r>
            <a:r>
              <a:rPr lang="ru-RU" sz="3200">
                <a:latin typeface="Times New Roman"/>
                <a:cs typeface="Times New Roman"/>
              </a:rPr>
              <a:t>в обществе авторитета и престижа военной службы</a:t>
            </a:r>
            <a:r>
              <a:rPr lang="ru-RU" sz="3200">
                <a:latin typeface="Times New Roman"/>
                <a:cs typeface="Times New Roman"/>
              </a:rPr>
              <a:t>;</a:t>
            </a:r>
            <a:endParaRPr/>
          </a:p>
          <a:p>
            <a:pPr>
              <a:defRPr/>
            </a:pPr>
            <a:r>
              <a:rPr lang="ru-RU" sz="3200">
                <a:latin typeface="Times New Roman"/>
                <a:cs typeface="Times New Roman"/>
              </a:rPr>
              <a:t>4</a:t>
            </a:r>
            <a:r>
              <a:rPr lang="ru-RU" sz="3200">
                <a:latin typeface="Times New Roman"/>
                <a:cs typeface="Times New Roman"/>
              </a:rPr>
              <a:t>) </a:t>
            </a:r>
            <a:r>
              <a:rPr lang="ru-RU" sz="3200">
                <a:latin typeface="Times New Roman"/>
                <a:cs typeface="Times New Roman"/>
              </a:rPr>
              <a:t>Сохранение </a:t>
            </a:r>
            <a:r>
              <a:rPr lang="ru-RU" sz="3200">
                <a:latin typeface="Times New Roman"/>
                <a:cs typeface="Times New Roman"/>
              </a:rPr>
              <a:t>и приумножение патриотических </a:t>
            </a:r>
            <a:r>
              <a:rPr lang="ru-RU" sz="3200">
                <a:latin typeface="Times New Roman"/>
                <a:cs typeface="Times New Roman"/>
              </a:rPr>
              <a:t>традиций;</a:t>
            </a:r>
            <a:endParaRPr/>
          </a:p>
          <a:p>
            <a:pPr>
              <a:defRPr/>
            </a:pPr>
            <a:r>
              <a:rPr lang="ru-RU" sz="3200">
                <a:latin typeface="Times New Roman"/>
                <a:cs typeface="Times New Roman"/>
              </a:rPr>
              <a:t>5</a:t>
            </a:r>
            <a:r>
              <a:rPr lang="ru-RU" sz="3200">
                <a:latin typeface="Times New Roman"/>
                <a:cs typeface="Times New Roman"/>
              </a:rPr>
              <a:t>) </a:t>
            </a:r>
            <a:r>
              <a:rPr lang="ru-RU" sz="3200">
                <a:latin typeface="Times New Roman"/>
                <a:cs typeface="Times New Roman"/>
              </a:rPr>
              <a:t>Формирование </a:t>
            </a:r>
            <a:r>
              <a:rPr lang="ru-RU" sz="3200">
                <a:latin typeface="Times New Roman"/>
                <a:cs typeface="Times New Roman"/>
              </a:rPr>
              <a:t>у молодежи готовности и практической способности к выполнению гражданского долга и конституционных обязанностей по защите Отечества.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0000"/>
            </a:blip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" y="0"/>
            <a:ext cx="121920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ДВИЖЕНИЕ РЕШАЕТ СЛЕДУЮЩИЕ ЗАДАЧИ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- </a:t>
            </a:r>
            <a:r>
              <a:rPr lang="ru-RU" sz="2800">
                <a:latin typeface="Times New Roman"/>
                <a:cs typeface="Times New Roman"/>
              </a:rPr>
              <a:t>воспитание у молодежи высокой гражданско-социальной активности, патриотизма, приверженности идеям интернационализма, противодействия идеологии экстремизма</a:t>
            </a:r>
            <a:r>
              <a:rPr lang="ru-RU" sz="2800">
                <a:latin typeface="Times New Roman"/>
                <a:cs typeface="Times New Roman"/>
              </a:rPr>
              <a:t>;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-</a:t>
            </a:r>
            <a:r>
              <a:rPr lang="ru-RU" sz="2800">
                <a:latin typeface="Times New Roman"/>
                <a:cs typeface="Times New Roman"/>
              </a:rPr>
              <a:t>изучение истории страны и военно-исторического наследия Отечества, развитие краеведения, расширение знаний об истории и выдающихся людях «малой» Родины</a:t>
            </a:r>
            <a:r>
              <a:rPr lang="ru-RU" sz="2800">
                <a:latin typeface="Times New Roman"/>
                <a:cs typeface="Times New Roman"/>
              </a:rPr>
              <a:t>;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- </a:t>
            </a:r>
            <a:r>
              <a:rPr lang="ru-RU" sz="2800">
                <a:latin typeface="Times New Roman"/>
                <a:cs typeface="Times New Roman"/>
              </a:rPr>
              <a:t>развитие в молодежной среде ответственности, принципов коллективизма, системы нравственных установок личности на основе присущей российскому обществу системы ценностей</a:t>
            </a:r>
            <a:r>
              <a:rPr lang="ru-RU" sz="2800">
                <a:latin typeface="Times New Roman"/>
                <a:cs typeface="Times New Roman"/>
              </a:rPr>
              <a:t>;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- </a:t>
            </a:r>
            <a:r>
              <a:rPr lang="ru-RU" sz="2800">
                <a:latin typeface="Times New Roman"/>
                <a:cs typeface="Times New Roman"/>
              </a:rPr>
              <a:t>формирование положительной мотивации у молодых людей к прохождению военной службы и подготовке юношей к службе в Вооруженных Силах Российской Федерации</a:t>
            </a:r>
            <a:r>
              <a:rPr lang="ru-RU" sz="2800">
                <a:latin typeface="Times New Roman"/>
                <a:cs typeface="Times New Roman"/>
              </a:rPr>
              <a:t>;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2800">
                <a:latin typeface="Times New Roman"/>
                <a:cs typeface="Times New Roman"/>
              </a:rPr>
              <a:t>укрепление </a:t>
            </a:r>
            <a:r>
              <a:rPr lang="ru-RU" sz="2800">
                <a:latin typeface="Times New Roman"/>
                <a:cs typeface="Times New Roman"/>
              </a:rPr>
              <a:t>физической закалки и физической выносливости; - активное приобщение молодежи к военно-техническим знаниям и техническому </a:t>
            </a:r>
            <a:r>
              <a:rPr lang="ru-RU" sz="2800">
                <a:latin typeface="Times New Roman"/>
                <a:cs typeface="Times New Roman"/>
              </a:rPr>
              <a:t>творчеству.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845794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>
                <a:latin typeface="Times New Roman"/>
                <a:cs typeface="Times New Roman"/>
              </a:rPr>
              <a:t>Основными направлениями деятельности отряда являются</a:t>
            </a:r>
            <a:r>
              <a:rPr lang="ru-RU" sz="4000">
                <a:latin typeface="Times New Roman"/>
                <a:cs typeface="Times New Roman"/>
              </a:rPr>
              <a:t>:</a:t>
            </a:r>
            <a:endParaRPr/>
          </a:p>
          <a:p>
            <a:pPr algn="ctr">
              <a:defRPr/>
            </a:pP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-военно-патриотическое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-историко-краеведческое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-оздоровительно-спортивное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-нравственное </a:t>
            </a:r>
            <a:r>
              <a:rPr lang="ru-RU" sz="4000">
                <a:latin typeface="Times New Roman"/>
                <a:cs typeface="Times New Roman"/>
              </a:rPr>
              <a:t>(участие в различных значимых мероприятиях района и области, саморазвитие)</a:t>
            </a:r>
            <a:endParaRPr lang="ru-RU" sz="4000" b="0" i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2008" y="124690"/>
            <a:ext cx="5098473" cy="286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99564" y="150667"/>
            <a:ext cx="5053446" cy="284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97646" y="3314699"/>
            <a:ext cx="5800436" cy="326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1827212" y="289405"/>
            <a:ext cx="8534400" cy="1507067"/>
          </a:xfrm>
        </p:spPr>
        <p:txBody>
          <a:bodyPr/>
          <a:lstStyle/>
          <a:p>
            <a:pPr algn="ctr">
              <a:defRPr/>
            </a:pPr>
            <a:r>
              <a:rPr lang="ru-RU">
                <a:latin typeface="Times New Roman"/>
                <a:cs typeface="Times New Roman"/>
              </a:rPr>
              <a:t>второй этап военно- спортивной игры </a:t>
            </a:r>
            <a:r>
              <a:rPr lang="ru-RU">
                <a:latin typeface="Times New Roman"/>
                <a:cs typeface="Times New Roman"/>
              </a:rPr>
              <a:t>«Зарница»</a:t>
            </a:r>
            <a:endParaRPr lang="ru-RU">
              <a:latin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7362" y="2348346"/>
            <a:ext cx="4544291" cy="340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94318" y="2348346"/>
            <a:ext cx="4544290" cy="340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47800" y="0"/>
            <a:ext cx="8534400" cy="924791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4800" cap="none">
                <a:ln>
                  <a:noFill/>
                </a:ln>
                <a:solidFill>
                  <a:prstClr val="white"/>
                </a:solidFill>
                <a:latin typeface="Times New Roman"/>
                <a:ea typeface="Arial"/>
                <a:cs typeface="Times New Roman"/>
              </a:rPr>
              <a:t>БЕССМЕРТНЫЙ ПОЛК</a:t>
            </a:r>
            <a:endParaRPr lang="ru-RU" sz="440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0655" y="1454727"/>
            <a:ext cx="990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" y="0"/>
            <a:ext cx="12191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prstClr val="white"/>
                </a:solidFill>
                <a:latin typeface="Arial Black"/>
                <a:cs typeface="Arial"/>
              </a:rPr>
              <a:t> </a:t>
            </a:r>
            <a:r>
              <a:rPr lang="ru-RU" sz="4400">
                <a:solidFill>
                  <a:prstClr val="white"/>
                </a:solidFill>
                <a:latin typeface="Times New Roman"/>
                <a:cs typeface="Times New Roman"/>
              </a:rPr>
              <a:t>награждение победителей и призеров городских военно-спортивных соревнований 2024 года</a:t>
            </a:r>
            <a:endParaRPr lang="ru-RU" sz="4000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3740" y="1635670"/>
            <a:ext cx="4396761" cy="372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24754" y="2294965"/>
            <a:ext cx="5607074" cy="3771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Slice">
      <a:fillStyleLst>
        <a:solidFill>
          <a:schemeClr val="phClr"/>
        </a:solidFill>
        <a:gradFill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hueMod val="94000"/>
              <a:alpha val="60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0</Words>
  <Application>R7-Office/7.4.0.112</Application>
  <DocSecurity>0</DocSecurity>
  <PresentationFormat>Широкоэкранный</PresentationFormat>
  <Paragraphs>0</Paragraphs>
  <Slides>12</Slides>
  <Notes>12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организации работы отряда юнармии</dc:title>
  <dc:subject/>
  <dc:creator>Пользователь Windows</dc:creator>
  <cp:keywords/>
  <dc:description/>
  <dc:identifier/>
  <dc:language/>
  <cp:lastModifiedBy>Евгений Чатанов</cp:lastModifiedBy>
  <cp:revision>47</cp:revision>
  <dcterms:created xsi:type="dcterms:W3CDTF">2022-10-18T12:56:35Z</dcterms:created>
  <dcterms:modified xsi:type="dcterms:W3CDTF">2024-05-27T02:53:38Z</dcterms:modified>
  <cp:category/>
  <cp:contentStatus/>
  <cp:version/>
</cp:coreProperties>
</file>