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367" r:id="rId2"/>
    <p:sldId id="368" r:id="rId3"/>
    <p:sldId id="388" r:id="rId4"/>
    <p:sldId id="369" r:id="rId5"/>
    <p:sldId id="370" r:id="rId6"/>
    <p:sldId id="389" r:id="rId7"/>
    <p:sldId id="372" r:id="rId8"/>
    <p:sldId id="371" r:id="rId9"/>
    <p:sldId id="373" r:id="rId10"/>
    <p:sldId id="374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3" r:id="rId19"/>
    <p:sldId id="366" r:id="rId20"/>
    <p:sldId id="364" r:id="rId21"/>
    <p:sldId id="361" r:id="rId22"/>
    <p:sldId id="365" r:id="rId23"/>
    <p:sldId id="360" r:id="rId24"/>
    <p:sldId id="387" r:id="rId25"/>
  </p:sldIdLst>
  <p:sldSz cx="12192000" cy="6858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2F237-592B-4817-8432-B9731BD5A27F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A122A3-E433-4BCD-AFE1-9CEDA5E56564}">
      <dgm:prSet phldrT="[Текст]" phldr="1"/>
      <dgm:spPr/>
      <dgm:t>
        <a:bodyPr/>
        <a:lstStyle/>
        <a:p>
          <a:endParaRPr lang="ru-RU" dirty="0"/>
        </a:p>
      </dgm:t>
    </dgm:pt>
    <dgm:pt modelId="{BB4C77C6-11AE-4CD3-BA86-FA8FBB2FF466}" type="parTrans" cxnId="{947245D0-89BE-496B-91CF-A8F58BDBFC7C}">
      <dgm:prSet/>
      <dgm:spPr/>
      <dgm:t>
        <a:bodyPr/>
        <a:lstStyle/>
        <a:p>
          <a:endParaRPr lang="ru-RU"/>
        </a:p>
      </dgm:t>
    </dgm:pt>
    <dgm:pt modelId="{E74D927A-6E67-4252-9374-B3F7B196659A}" type="sibTrans" cxnId="{947245D0-89BE-496B-91CF-A8F58BDBFC7C}">
      <dgm:prSet/>
      <dgm:spPr/>
      <dgm:t>
        <a:bodyPr/>
        <a:lstStyle/>
        <a:p>
          <a:endParaRPr lang="ru-RU"/>
        </a:p>
      </dgm:t>
    </dgm:pt>
    <dgm:pt modelId="{59A6BD83-F9A7-488D-97A5-AE8FF6B94072}">
      <dgm:prSet phldrT="[Текст]" custT="1"/>
      <dgm:spPr/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осмысление своих знаний, умений,</a:t>
          </a:r>
        </a:p>
      </dgm:t>
    </dgm:pt>
    <dgm:pt modelId="{D5E7685E-2877-4058-8892-E994BECF6F72}" type="parTrans" cxnId="{EB1E275B-ABAF-46CB-84F9-26FDCE5A75FB}">
      <dgm:prSet/>
      <dgm:spPr/>
      <dgm:t>
        <a:bodyPr/>
        <a:lstStyle/>
        <a:p>
          <a:endParaRPr lang="ru-RU"/>
        </a:p>
      </dgm:t>
    </dgm:pt>
    <dgm:pt modelId="{90439BD8-0DF4-42BE-BBEF-0FCC29FFB1ED}" type="sibTrans" cxnId="{EB1E275B-ABAF-46CB-84F9-26FDCE5A75FB}">
      <dgm:prSet/>
      <dgm:spPr/>
      <dgm:t>
        <a:bodyPr/>
        <a:lstStyle/>
        <a:p>
          <a:endParaRPr lang="ru-RU"/>
        </a:p>
      </dgm:t>
    </dgm:pt>
    <dgm:pt modelId="{2FD9755C-B19F-4719-92D7-E3D37FCA394A}">
      <dgm:prSet phldrT="[Текст]" custT="1"/>
      <dgm:spPr/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методов</a:t>
          </a:r>
          <a:r>
            <a:rPr lang="ru-RU" sz="3600" dirty="0">
              <a:latin typeface="Times New Roman" pitchFamily="18" charset="0"/>
              <a:cs typeface="Times New Roman" pitchFamily="18" charset="0"/>
            </a:rPr>
            <a:t>,</a:t>
          </a:r>
        </a:p>
      </dgm:t>
    </dgm:pt>
    <dgm:pt modelId="{7965FEE5-BE44-4D4D-ACB7-E8F0B7C05E5F}" type="parTrans" cxnId="{8993D3CE-4E8D-46C4-8E93-C4ED184AD68F}">
      <dgm:prSet/>
      <dgm:spPr/>
      <dgm:t>
        <a:bodyPr/>
        <a:lstStyle/>
        <a:p>
          <a:endParaRPr lang="ru-RU"/>
        </a:p>
      </dgm:t>
    </dgm:pt>
    <dgm:pt modelId="{676E9B29-41C6-4D05-8193-90AF599877D1}" type="sibTrans" cxnId="{8993D3CE-4E8D-46C4-8E93-C4ED184AD68F}">
      <dgm:prSet/>
      <dgm:spPr/>
      <dgm:t>
        <a:bodyPr/>
        <a:lstStyle/>
        <a:p>
          <a:endParaRPr lang="ru-RU"/>
        </a:p>
      </dgm:t>
    </dgm:pt>
    <dgm:pt modelId="{4644309D-0E13-49C0-B238-F0CADAAC7296}">
      <dgm:prSet phldrT="[Текст]" phldr="1"/>
      <dgm:spPr/>
      <dgm:t>
        <a:bodyPr/>
        <a:lstStyle/>
        <a:p>
          <a:endParaRPr lang="ru-RU" dirty="0"/>
        </a:p>
      </dgm:t>
    </dgm:pt>
    <dgm:pt modelId="{6451F012-C1C8-4459-A7F3-7908C4FB284B}" type="parTrans" cxnId="{DE8C782A-5A9F-4F04-8D99-2828B5733BC5}">
      <dgm:prSet/>
      <dgm:spPr/>
      <dgm:t>
        <a:bodyPr/>
        <a:lstStyle/>
        <a:p>
          <a:endParaRPr lang="ru-RU"/>
        </a:p>
      </dgm:t>
    </dgm:pt>
    <dgm:pt modelId="{36978C6F-CC0D-462B-B04E-134D3E1441B0}" type="sibTrans" cxnId="{DE8C782A-5A9F-4F04-8D99-2828B5733BC5}">
      <dgm:prSet/>
      <dgm:spPr/>
      <dgm:t>
        <a:bodyPr/>
        <a:lstStyle/>
        <a:p>
          <a:endParaRPr lang="ru-RU"/>
        </a:p>
      </dgm:t>
    </dgm:pt>
    <dgm:pt modelId="{6644AE1B-974F-4701-AD3E-1C791DD5F509}">
      <dgm:prSet phldrT="[Текст]" custT="1"/>
      <dgm:spPr/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способов,</a:t>
          </a:r>
        </a:p>
      </dgm:t>
    </dgm:pt>
    <dgm:pt modelId="{A9AD3179-FBBE-40C0-8B0B-5BCD8D45596A}" type="parTrans" cxnId="{E941681F-F67E-421C-80A0-73CCC75861F8}">
      <dgm:prSet/>
      <dgm:spPr/>
      <dgm:t>
        <a:bodyPr/>
        <a:lstStyle/>
        <a:p>
          <a:endParaRPr lang="ru-RU"/>
        </a:p>
      </dgm:t>
    </dgm:pt>
    <dgm:pt modelId="{CDDE1B75-CBF6-4BCA-984A-20F055329A00}" type="sibTrans" cxnId="{E941681F-F67E-421C-80A0-73CCC75861F8}">
      <dgm:prSet/>
      <dgm:spPr/>
      <dgm:t>
        <a:bodyPr/>
        <a:lstStyle/>
        <a:p>
          <a:endParaRPr lang="ru-RU"/>
        </a:p>
      </dgm:t>
    </dgm:pt>
    <dgm:pt modelId="{1BD59BB3-B646-42F3-B90A-07073E94FB43}">
      <dgm:prSet phldrT="[Текст]" phldr="1"/>
      <dgm:spPr/>
      <dgm:t>
        <a:bodyPr/>
        <a:lstStyle/>
        <a:p>
          <a:endParaRPr lang="ru-RU" dirty="0"/>
        </a:p>
      </dgm:t>
    </dgm:pt>
    <dgm:pt modelId="{12FDE684-0FD9-4713-937E-7110FB7AAC17}" type="parTrans" cxnId="{89AD8EC5-A691-4BD7-8FC2-EEFF1D02E1BB}">
      <dgm:prSet/>
      <dgm:spPr/>
      <dgm:t>
        <a:bodyPr/>
        <a:lstStyle/>
        <a:p>
          <a:endParaRPr lang="ru-RU"/>
        </a:p>
      </dgm:t>
    </dgm:pt>
    <dgm:pt modelId="{33FF7908-F9CB-45FE-B164-7837721B8D80}" type="sibTrans" cxnId="{89AD8EC5-A691-4BD7-8FC2-EEFF1D02E1BB}">
      <dgm:prSet/>
      <dgm:spPr/>
      <dgm:t>
        <a:bodyPr/>
        <a:lstStyle/>
        <a:p>
          <a:endParaRPr lang="ru-RU"/>
        </a:p>
      </dgm:t>
    </dgm:pt>
    <dgm:pt modelId="{D7D8743D-89D6-46F3-AEE8-281804F9ACEB}">
      <dgm:prSet phldrT="[Текст]" custT="1"/>
      <dgm:spPr/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оценка себя другими субъектами педагогического процесса.</a:t>
          </a:r>
        </a:p>
      </dgm:t>
    </dgm:pt>
    <dgm:pt modelId="{2381B57F-99D7-4F2A-B71E-8149AC8C83F9}" type="parTrans" cxnId="{9F31E293-3F43-43EB-BF3D-20386E596E9C}">
      <dgm:prSet/>
      <dgm:spPr/>
      <dgm:t>
        <a:bodyPr/>
        <a:lstStyle/>
        <a:p>
          <a:endParaRPr lang="ru-RU"/>
        </a:p>
      </dgm:t>
    </dgm:pt>
    <dgm:pt modelId="{D9AF9BEC-E904-4DDA-BAA4-BB77F456A7E1}" type="sibTrans" cxnId="{9F31E293-3F43-43EB-BF3D-20386E596E9C}">
      <dgm:prSet/>
      <dgm:spPr/>
      <dgm:t>
        <a:bodyPr/>
        <a:lstStyle/>
        <a:p>
          <a:endParaRPr lang="ru-RU"/>
        </a:p>
      </dgm:t>
    </dgm:pt>
    <dgm:pt modelId="{78339562-479A-48B9-BD69-32381316C6DB}">
      <dgm:prSet phldrT="[Текст]" custT="1"/>
      <dgm:spPr/>
      <dgm:t>
        <a:bodyPr/>
        <a:lstStyle/>
        <a:p>
          <a:r>
            <a:rPr lang="ru-RU" sz="3600" b="1" dirty="0">
              <a:latin typeface="Times New Roman" pitchFamily="18" charset="0"/>
              <a:cs typeface="Times New Roman" pitchFamily="18" charset="0"/>
            </a:rPr>
            <a:t>приемов,</a:t>
          </a:r>
        </a:p>
      </dgm:t>
    </dgm:pt>
    <dgm:pt modelId="{5AAF2CFE-E664-4D84-9B81-8E6F5EC341BC}" type="sibTrans" cxnId="{E15D2A53-0691-48FE-8A0D-6162CB541424}">
      <dgm:prSet/>
      <dgm:spPr/>
      <dgm:t>
        <a:bodyPr/>
        <a:lstStyle/>
        <a:p>
          <a:endParaRPr lang="ru-RU"/>
        </a:p>
      </dgm:t>
    </dgm:pt>
    <dgm:pt modelId="{6BB40C61-C20D-4620-BCBA-F38D725EFC86}" type="parTrans" cxnId="{E15D2A53-0691-48FE-8A0D-6162CB541424}">
      <dgm:prSet/>
      <dgm:spPr/>
      <dgm:t>
        <a:bodyPr/>
        <a:lstStyle/>
        <a:p>
          <a:endParaRPr lang="ru-RU"/>
        </a:p>
      </dgm:t>
    </dgm:pt>
    <dgm:pt modelId="{CD40F01E-61A9-4A72-9DFC-804FF9F755C6}" type="pres">
      <dgm:prSet presAssocID="{ED32F237-592B-4817-8432-B9731BD5A2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20B266-F363-478D-ABAE-306C2CD0ED10}" type="pres">
      <dgm:prSet presAssocID="{99A122A3-E433-4BCD-AFE1-9CEDA5E56564}" presName="composite" presStyleCnt="0"/>
      <dgm:spPr/>
    </dgm:pt>
    <dgm:pt modelId="{AC8A5FAE-7FAC-4058-81C4-33E29874ACC2}" type="pres">
      <dgm:prSet presAssocID="{99A122A3-E433-4BCD-AFE1-9CEDA5E56564}" presName="parentText" presStyleLbl="alignNode1" presStyleIdx="0" presStyleCnt="3" custLinFactNeighborX="0" custLinFactNeighborY="4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6F6BD-880A-4677-8E83-5D349780014E}" type="pres">
      <dgm:prSet presAssocID="{99A122A3-E433-4BCD-AFE1-9CEDA5E5656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54BB8-893F-4F09-B1F0-5063FDB2F65D}" type="pres">
      <dgm:prSet presAssocID="{E74D927A-6E67-4252-9374-B3F7B196659A}" presName="sp" presStyleCnt="0"/>
      <dgm:spPr/>
    </dgm:pt>
    <dgm:pt modelId="{760AE10F-AAEC-4D89-9D3E-9CBE691C983A}" type="pres">
      <dgm:prSet presAssocID="{4644309D-0E13-49C0-B238-F0CADAAC7296}" presName="composite" presStyleCnt="0"/>
      <dgm:spPr/>
    </dgm:pt>
    <dgm:pt modelId="{1F012CDB-8D33-4D77-9549-18FCFCB48887}" type="pres">
      <dgm:prSet presAssocID="{4644309D-0E13-49C0-B238-F0CADAAC72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27889-7802-430A-8F44-0598924D4F3A}" type="pres">
      <dgm:prSet presAssocID="{4644309D-0E13-49C0-B238-F0CADAAC7296}" presName="descendantText" presStyleLbl="alignAcc1" presStyleIdx="1" presStyleCnt="3" custLinFactNeighborX="0" custLinFactNeighborY="-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4134-6C7B-417B-8A8E-FD087569FBC7}" type="pres">
      <dgm:prSet presAssocID="{36978C6F-CC0D-462B-B04E-134D3E1441B0}" presName="sp" presStyleCnt="0"/>
      <dgm:spPr/>
    </dgm:pt>
    <dgm:pt modelId="{8A42E72A-2734-4712-A251-4043D133F68F}" type="pres">
      <dgm:prSet presAssocID="{1BD59BB3-B646-42F3-B90A-07073E94FB43}" presName="composite" presStyleCnt="0"/>
      <dgm:spPr/>
    </dgm:pt>
    <dgm:pt modelId="{DF871C9A-7D35-43C3-91A2-B58947A24912}" type="pres">
      <dgm:prSet presAssocID="{1BD59BB3-B646-42F3-B90A-07073E94FB4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0508B-9810-4138-A9FB-D47CC575A28E}" type="pres">
      <dgm:prSet presAssocID="{1BD59BB3-B646-42F3-B90A-07073E94FB43}" presName="descendantText" presStyleLbl="alignAcc1" presStyleIdx="2" presStyleCnt="3" custScaleX="97993" custScaleY="88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A82B4-F044-4872-AB4A-3615A6632A50}" type="presOf" srcId="{6644AE1B-974F-4701-AD3E-1C791DD5F509}" destId="{48327889-7802-430A-8F44-0598924D4F3A}" srcOrd="0" destOrd="0" presId="urn:microsoft.com/office/officeart/2005/8/layout/chevron2"/>
    <dgm:cxn modelId="{B9F7EADB-FFEC-429C-9415-5C3CCF739640}" type="presOf" srcId="{99A122A3-E433-4BCD-AFE1-9CEDA5E56564}" destId="{AC8A5FAE-7FAC-4058-81C4-33E29874ACC2}" srcOrd="0" destOrd="0" presId="urn:microsoft.com/office/officeart/2005/8/layout/chevron2"/>
    <dgm:cxn modelId="{9F31E293-3F43-43EB-BF3D-20386E596E9C}" srcId="{1BD59BB3-B646-42F3-B90A-07073E94FB43}" destId="{D7D8743D-89D6-46F3-AEE8-281804F9ACEB}" srcOrd="0" destOrd="0" parTransId="{2381B57F-99D7-4F2A-B71E-8149AC8C83F9}" sibTransId="{D9AF9BEC-E904-4DDA-BAA4-BB77F456A7E1}"/>
    <dgm:cxn modelId="{C7B4FD49-F61F-4EE1-B77B-61E1EF948AFD}" type="presOf" srcId="{78339562-479A-48B9-BD69-32381316C6DB}" destId="{48327889-7802-430A-8F44-0598924D4F3A}" srcOrd="0" destOrd="1" presId="urn:microsoft.com/office/officeart/2005/8/layout/chevron2"/>
    <dgm:cxn modelId="{8993D3CE-4E8D-46C4-8E93-C4ED184AD68F}" srcId="{99A122A3-E433-4BCD-AFE1-9CEDA5E56564}" destId="{2FD9755C-B19F-4719-92D7-E3D37FCA394A}" srcOrd="1" destOrd="0" parTransId="{7965FEE5-BE44-4D4D-ACB7-E8F0B7C05E5F}" sibTransId="{676E9B29-41C6-4D05-8193-90AF599877D1}"/>
    <dgm:cxn modelId="{50AE836D-43F5-48F2-A343-34D15A88D310}" type="presOf" srcId="{2FD9755C-B19F-4719-92D7-E3D37FCA394A}" destId="{5C46F6BD-880A-4677-8E83-5D349780014E}" srcOrd="0" destOrd="1" presId="urn:microsoft.com/office/officeart/2005/8/layout/chevron2"/>
    <dgm:cxn modelId="{E941681F-F67E-421C-80A0-73CCC75861F8}" srcId="{4644309D-0E13-49C0-B238-F0CADAAC7296}" destId="{6644AE1B-974F-4701-AD3E-1C791DD5F509}" srcOrd="0" destOrd="0" parTransId="{A9AD3179-FBBE-40C0-8B0B-5BCD8D45596A}" sibTransId="{CDDE1B75-CBF6-4BCA-984A-20F055329A00}"/>
    <dgm:cxn modelId="{CC6BAA5C-ED48-4847-BE00-C3697EBDC37F}" type="presOf" srcId="{1BD59BB3-B646-42F3-B90A-07073E94FB43}" destId="{DF871C9A-7D35-43C3-91A2-B58947A24912}" srcOrd="0" destOrd="0" presId="urn:microsoft.com/office/officeart/2005/8/layout/chevron2"/>
    <dgm:cxn modelId="{EB1E275B-ABAF-46CB-84F9-26FDCE5A75FB}" srcId="{99A122A3-E433-4BCD-AFE1-9CEDA5E56564}" destId="{59A6BD83-F9A7-488D-97A5-AE8FF6B94072}" srcOrd="0" destOrd="0" parTransId="{D5E7685E-2877-4058-8892-E994BECF6F72}" sibTransId="{90439BD8-0DF4-42BE-BBEF-0FCC29FFB1ED}"/>
    <dgm:cxn modelId="{89AD8EC5-A691-4BD7-8FC2-EEFF1D02E1BB}" srcId="{ED32F237-592B-4817-8432-B9731BD5A27F}" destId="{1BD59BB3-B646-42F3-B90A-07073E94FB43}" srcOrd="2" destOrd="0" parTransId="{12FDE684-0FD9-4713-937E-7110FB7AAC17}" sibTransId="{33FF7908-F9CB-45FE-B164-7837721B8D80}"/>
    <dgm:cxn modelId="{257BD2AB-C245-40DA-9D7C-0AA8039323DE}" type="presOf" srcId="{D7D8743D-89D6-46F3-AEE8-281804F9ACEB}" destId="{6DC0508B-9810-4138-A9FB-D47CC575A28E}" srcOrd="0" destOrd="0" presId="urn:microsoft.com/office/officeart/2005/8/layout/chevron2"/>
    <dgm:cxn modelId="{947245D0-89BE-496B-91CF-A8F58BDBFC7C}" srcId="{ED32F237-592B-4817-8432-B9731BD5A27F}" destId="{99A122A3-E433-4BCD-AFE1-9CEDA5E56564}" srcOrd="0" destOrd="0" parTransId="{BB4C77C6-11AE-4CD3-BA86-FA8FBB2FF466}" sibTransId="{E74D927A-6E67-4252-9374-B3F7B196659A}"/>
    <dgm:cxn modelId="{E15D2A53-0691-48FE-8A0D-6162CB541424}" srcId="{4644309D-0E13-49C0-B238-F0CADAAC7296}" destId="{78339562-479A-48B9-BD69-32381316C6DB}" srcOrd="1" destOrd="0" parTransId="{6BB40C61-C20D-4620-BCBA-F38D725EFC86}" sibTransId="{5AAF2CFE-E664-4D84-9B81-8E6F5EC341BC}"/>
    <dgm:cxn modelId="{6F39276E-A093-41D1-9A6A-8C086BF1D129}" type="presOf" srcId="{ED32F237-592B-4817-8432-B9731BD5A27F}" destId="{CD40F01E-61A9-4A72-9DFC-804FF9F755C6}" srcOrd="0" destOrd="0" presId="urn:microsoft.com/office/officeart/2005/8/layout/chevron2"/>
    <dgm:cxn modelId="{DE8C782A-5A9F-4F04-8D99-2828B5733BC5}" srcId="{ED32F237-592B-4817-8432-B9731BD5A27F}" destId="{4644309D-0E13-49C0-B238-F0CADAAC7296}" srcOrd="1" destOrd="0" parTransId="{6451F012-C1C8-4459-A7F3-7908C4FB284B}" sibTransId="{36978C6F-CC0D-462B-B04E-134D3E1441B0}"/>
    <dgm:cxn modelId="{9D9D0018-40AA-4540-8FEC-E4651A618818}" type="presOf" srcId="{59A6BD83-F9A7-488D-97A5-AE8FF6B94072}" destId="{5C46F6BD-880A-4677-8E83-5D349780014E}" srcOrd="0" destOrd="0" presId="urn:microsoft.com/office/officeart/2005/8/layout/chevron2"/>
    <dgm:cxn modelId="{F8E68D52-40CD-422E-9B07-9E56343F34E2}" type="presOf" srcId="{4644309D-0E13-49C0-B238-F0CADAAC7296}" destId="{1F012CDB-8D33-4D77-9549-18FCFCB48887}" srcOrd="0" destOrd="0" presId="urn:microsoft.com/office/officeart/2005/8/layout/chevron2"/>
    <dgm:cxn modelId="{A5984909-C620-485E-A8C8-B41BA3A971BB}" type="presParOf" srcId="{CD40F01E-61A9-4A72-9DFC-804FF9F755C6}" destId="{0320B266-F363-478D-ABAE-306C2CD0ED10}" srcOrd="0" destOrd="0" presId="urn:microsoft.com/office/officeart/2005/8/layout/chevron2"/>
    <dgm:cxn modelId="{60A0F079-618D-49AF-ACE5-668372E072A7}" type="presParOf" srcId="{0320B266-F363-478D-ABAE-306C2CD0ED10}" destId="{AC8A5FAE-7FAC-4058-81C4-33E29874ACC2}" srcOrd="0" destOrd="0" presId="urn:microsoft.com/office/officeart/2005/8/layout/chevron2"/>
    <dgm:cxn modelId="{E510FD79-6334-41A9-8FEB-AF89A2ED0770}" type="presParOf" srcId="{0320B266-F363-478D-ABAE-306C2CD0ED10}" destId="{5C46F6BD-880A-4677-8E83-5D349780014E}" srcOrd="1" destOrd="0" presId="urn:microsoft.com/office/officeart/2005/8/layout/chevron2"/>
    <dgm:cxn modelId="{1ADAF06A-0DA2-40AB-AAB3-7AAD72DA60C9}" type="presParOf" srcId="{CD40F01E-61A9-4A72-9DFC-804FF9F755C6}" destId="{29954BB8-893F-4F09-B1F0-5063FDB2F65D}" srcOrd="1" destOrd="0" presId="urn:microsoft.com/office/officeart/2005/8/layout/chevron2"/>
    <dgm:cxn modelId="{131CA81B-53F3-45B2-8033-C2676E81C47A}" type="presParOf" srcId="{CD40F01E-61A9-4A72-9DFC-804FF9F755C6}" destId="{760AE10F-AAEC-4D89-9D3E-9CBE691C983A}" srcOrd="2" destOrd="0" presId="urn:microsoft.com/office/officeart/2005/8/layout/chevron2"/>
    <dgm:cxn modelId="{4A7BBB74-ECFE-4446-9436-6E249F317A75}" type="presParOf" srcId="{760AE10F-AAEC-4D89-9D3E-9CBE691C983A}" destId="{1F012CDB-8D33-4D77-9549-18FCFCB48887}" srcOrd="0" destOrd="0" presId="urn:microsoft.com/office/officeart/2005/8/layout/chevron2"/>
    <dgm:cxn modelId="{C36386BE-FB97-4CDD-975F-8EFB28519454}" type="presParOf" srcId="{760AE10F-AAEC-4D89-9D3E-9CBE691C983A}" destId="{48327889-7802-430A-8F44-0598924D4F3A}" srcOrd="1" destOrd="0" presId="urn:microsoft.com/office/officeart/2005/8/layout/chevron2"/>
    <dgm:cxn modelId="{3B276144-8B62-4C36-9A53-6F91B8B05ABA}" type="presParOf" srcId="{CD40F01E-61A9-4A72-9DFC-804FF9F755C6}" destId="{695D4134-6C7B-417B-8A8E-FD087569FBC7}" srcOrd="3" destOrd="0" presId="urn:microsoft.com/office/officeart/2005/8/layout/chevron2"/>
    <dgm:cxn modelId="{26BCCEF2-F0C3-435D-ACEA-CC871655A899}" type="presParOf" srcId="{CD40F01E-61A9-4A72-9DFC-804FF9F755C6}" destId="{8A42E72A-2734-4712-A251-4043D133F68F}" srcOrd="4" destOrd="0" presId="urn:microsoft.com/office/officeart/2005/8/layout/chevron2"/>
    <dgm:cxn modelId="{EC407D5D-E7D3-49AD-9002-F86894A17E36}" type="presParOf" srcId="{8A42E72A-2734-4712-A251-4043D133F68F}" destId="{DF871C9A-7D35-43C3-91A2-B58947A24912}" srcOrd="0" destOrd="0" presId="urn:microsoft.com/office/officeart/2005/8/layout/chevron2"/>
    <dgm:cxn modelId="{96930249-DEF6-40DD-B335-7C85B97211BC}" type="presParOf" srcId="{8A42E72A-2734-4712-A251-4043D133F68F}" destId="{6DC0508B-9810-4138-A9FB-D47CC575A2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61DA1-6C64-4FA0-8638-C32E8A0D9F7F}" type="doc">
      <dgm:prSet loTypeId="urn:microsoft.com/office/officeart/2005/8/layout/pyramid2" loCatId="list" qsTypeId="urn:microsoft.com/office/officeart/2005/8/quickstyle/simple2" qsCatId="simple" csTypeId="urn:microsoft.com/office/officeart/2005/8/colors/colorful5" csCatId="colorful" phldr="1"/>
      <dgm:spPr/>
    </dgm:pt>
    <dgm:pt modelId="{02B78711-93AA-4FE3-9043-0FBE23B6613D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система учебно-методических материалов</a:t>
          </a:r>
          <a:endParaRPr lang="ru-RU" sz="3200" b="1" dirty="0"/>
        </a:p>
      </dgm:t>
    </dgm:pt>
    <dgm:pt modelId="{673D5336-9158-4496-8114-87728B98DC49}" type="parTrans" cxnId="{3559FD53-16DC-4681-97E9-497A35D1CD41}">
      <dgm:prSet/>
      <dgm:spPr/>
      <dgm:t>
        <a:bodyPr/>
        <a:lstStyle/>
        <a:p>
          <a:endParaRPr lang="ru-RU"/>
        </a:p>
      </dgm:t>
    </dgm:pt>
    <dgm:pt modelId="{44EEF021-509C-42B9-AA34-375245102AFC}" type="sibTrans" cxnId="{3559FD53-16DC-4681-97E9-497A35D1CD41}">
      <dgm:prSet/>
      <dgm:spPr/>
      <dgm:t>
        <a:bodyPr/>
        <a:lstStyle/>
        <a:p>
          <a:endParaRPr lang="ru-RU"/>
        </a:p>
      </dgm:t>
    </dgm:pt>
    <dgm:pt modelId="{D738CFCB-5985-4B98-A9F0-3F54B21FA2D3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профессиональная подготовка учите</a:t>
          </a:r>
          <a:r>
            <a:rPr lang="ru-RU" sz="2800" b="1" dirty="0">
              <a:latin typeface="Times New Roman" pitchFamily="18" charset="0"/>
              <a:cs typeface="Times New Roman" pitchFamily="18" charset="0"/>
            </a:rPr>
            <a:t>ля</a:t>
          </a:r>
          <a:endParaRPr lang="ru-RU" sz="2800" dirty="0"/>
        </a:p>
      </dgm:t>
    </dgm:pt>
    <dgm:pt modelId="{BC565F5F-7424-4639-B9E9-DD7998CE9105}" type="parTrans" cxnId="{EB2F5F0C-1154-446C-B540-CF31332A0B22}">
      <dgm:prSet/>
      <dgm:spPr/>
      <dgm:t>
        <a:bodyPr/>
        <a:lstStyle/>
        <a:p>
          <a:endParaRPr lang="ru-RU"/>
        </a:p>
      </dgm:t>
    </dgm:pt>
    <dgm:pt modelId="{5966565E-6F22-4380-88A7-E9FD883D521B}" type="sibTrans" cxnId="{EB2F5F0C-1154-446C-B540-CF31332A0B22}">
      <dgm:prSet/>
      <dgm:spPr/>
      <dgm:t>
        <a:bodyPr/>
        <a:lstStyle/>
        <a:p>
          <a:endParaRPr lang="ru-RU"/>
        </a:p>
      </dgm:t>
    </dgm:pt>
    <dgm:pt modelId="{2B5ECBEE-2EEB-45AC-997E-FC8FAF54F5B1}" type="pres">
      <dgm:prSet presAssocID="{02761DA1-6C64-4FA0-8638-C32E8A0D9F7F}" presName="compositeShape" presStyleCnt="0">
        <dgm:presLayoutVars>
          <dgm:dir/>
          <dgm:resizeHandles/>
        </dgm:presLayoutVars>
      </dgm:prSet>
      <dgm:spPr/>
    </dgm:pt>
    <dgm:pt modelId="{50570BA0-7712-49E8-8BDB-7AE13960E366}" type="pres">
      <dgm:prSet presAssocID="{02761DA1-6C64-4FA0-8638-C32E8A0D9F7F}" presName="pyramid" presStyleLbl="node1" presStyleIdx="0" presStyleCnt="1" custScaleX="138571" custLinFactNeighborX="4762" custLinFactNeighborY="44345"/>
      <dgm:spPr/>
    </dgm:pt>
    <dgm:pt modelId="{AA83792E-60C1-4D7B-8FE4-9D8306846757}" type="pres">
      <dgm:prSet presAssocID="{02761DA1-6C64-4FA0-8638-C32E8A0D9F7F}" presName="theList" presStyleCnt="0"/>
      <dgm:spPr/>
    </dgm:pt>
    <dgm:pt modelId="{423A918E-7F07-4F73-901A-65E17C833C80}" type="pres">
      <dgm:prSet presAssocID="{02B78711-93AA-4FE3-9043-0FBE23B6613D}" presName="aNode" presStyleLbl="fgAcc1" presStyleIdx="0" presStyleCnt="2" custScaleX="172973" custScaleY="53655" custLinFactNeighborX="48315" custLinFactNeighborY="-3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25218-2BA5-4FAA-B89A-C7FCBEE25A9A}" type="pres">
      <dgm:prSet presAssocID="{02B78711-93AA-4FE3-9043-0FBE23B6613D}" presName="aSpace" presStyleCnt="0"/>
      <dgm:spPr/>
    </dgm:pt>
    <dgm:pt modelId="{49A87546-91B1-4F47-A35E-C25793ABA609}" type="pres">
      <dgm:prSet presAssocID="{D738CFCB-5985-4B98-A9F0-3F54B21FA2D3}" presName="aNode" presStyleLbl="fgAcc1" presStyleIdx="1" presStyleCnt="2" custScaleX="168064" custScaleY="54959" custLinFactY="2582" custLinFactNeighborX="486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CDC02-53F8-42AC-8E9D-662169744651}" type="pres">
      <dgm:prSet presAssocID="{D738CFCB-5985-4B98-A9F0-3F54B21FA2D3}" presName="aSpace" presStyleCnt="0"/>
      <dgm:spPr/>
    </dgm:pt>
  </dgm:ptLst>
  <dgm:cxnLst>
    <dgm:cxn modelId="{EB2F5F0C-1154-446C-B540-CF31332A0B22}" srcId="{02761DA1-6C64-4FA0-8638-C32E8A0D9F7F}" destId="{D738CFCB-5985-4B98-A9F0-3F54B21FA2D3}" srcOrd="1" destOrd="0" parTransId="{BC565F5F-7424-4639-B9E9-DD7998CE9105}" sibTransId="{5966565E-6F22-4380-88A7-E9FD883D521B}"/>
    <dgm:cxn modelId="{71EE2CD0-8777-4111-966D-E00E995E55EC}" type="presOf" srcId="{02761DA1-6C64-4FA0-8638-C32E8A0D9F7F}" destId="{2B5ECBEE-2EEB-45AC-997E-FC8FAF54F5B1}" srcOrd="0" destOrd="0" presId="urn:microsoft.com/office/officeart/2005/8/layout/pyramid2"/>
    <dgm:cxn modelId="{3559FD53-16DC-4681-97E9-497A35D1CD41}" srcId="{02761DA1-6C64-4FA0-8638-C32E8A0D9F7F}" destId="{02B78711-93AA-4FE3-9043-0FBE23B6613D}" srcOrd="0" destOrd="0" parTransId="{673D5336-9158-4496-8114-87728B98DC49}" sibTransId="{44EEF021-509C-42B9-AA34-375245102AFC}"/>
    <dgm:cxn modelId="{9AC20543-15EA-49C0-B4FC-22A4FCE34193}" type="presOf" srcId="{02B78711-93AA-4FE3-9043-0FBE23B6613D}" destId="{423A918E-7F07-4F73-901A-65E17C833C80}" srcOrd="0" destOrd="0" presId="urn:microsoft.com/office/officeart/2005/8/layout/pyramid2"/>
    <dgm:cxn modelId="{18BD58B0-660C-4904-80D1-4ED0FC3D636C}" type="presOf" srcId="{D738CFCB-5985-4B98-A9F0-3F54B21FA2D3}" destId="{49A87546-91B1-4F47-A35E-C25793ABA609}" srcOrd="0" destOrd="0" presId="urn:microsoft.com/office/officeart/2005/8/layout/pyramid2"/>
    <dgm:cxn modelId="{6ABFD5B2-F9B3-40A4-B034-68E30C11156F}" type="presParOf" srcId="{2B5ECBEE-2EEB-45AC-997E-FC8FAF54F5B1}" destId="{50570BA0-7712-49E8-8BDB-7AE13960E366}" srcOrd="0" destOrd="0" presId="urn:microsoft.com/office/officeart/2005/8/layout/pyramid2"/>
    <dgm:cxn modelId="{6DC94445-CD50-4F7E-A83E-8C8E5609BDDE}" type="presParOf" srcId="{2B5ECBEE-2EEB-45AC-997E-FC8FAF54F5B1}" destId="{AA83792E-60C1-4D7B-8FE4-9D8306846757}" srcOrd="1" destOrd="0" presId="urn:microsoft.com/office/officeart/2005/8/layout/pyramid2"/>
    <dgm:cxn modelId="{536871EE-3787-41FB-A281-652580C8D531}" type="presParOf" srcId="{AA83792E-60C1-4D7B-8FE4-9D8306846757}" destId="{423A918E-7F07-4F73-901A-65E17C833C80}" srcOrd="0" destOrd="0" presId="urn:microsoft.com/office/officeart/2005/8/layout/pyramid2"/>
    <dgm:cxn modelId="{1C995C8E-C9AC-49D7-A2B3-E758142909EE}" type="presParOf" srcId="{AA83792E-60C1-4D7B-8FE4-9D8306846757}" destId="{4D825218-2BA5-4FAA-B89A-C7FCBEE25A9A}" srcOrd="1" destOrd="0" presId="urn:microsoft.com/office/officeart/2005/8/layout/pyramid2"/>
    <dgm:cxn modelId="{4011FE18-628D-47C0-A804-C8FFC47D02D5}" type="presParOf" srcId="{AA83792E-60C1-4D7B-8FE4-9D8306846757}" destId="{49A87546-91B1-4F47-A35E-C25793ABA609}" srcOrd="2" destOrd="0" presId="urn:microsoft.com/office/officeart/2005/8/layout/pyramid2"/>
    <dgm:cxn modelId="{2B8A3322-DA3B-408F-8373-BA71D15C46D6}" type="presParOf" srcId="{AA83792E-60C1-4D7B-8FE4-9D8306846757}" destId="{42DCDC02-53F8-42AC-8E9D-66216974465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A5FAE-7FAC-4058-81C4-33E29874ACC2}">
      <dsp:nvSpPr>
        <dsp:cNvPr id="0" name=""/>
        <dsp:cNvSpPr/>
      </dsp:nvSpPr>
      <dsp:spPr>
        <a:xfrm rot="5400000">
          <a:off x="-245395" y="317401"/>
          <a:ext cx="1635968" cy="11451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644595"/>
        <a:ext cx="1145177" cy="490791"/>
      </dsp:txXfrm>
    </dsp:sp>
    <dsp:sp modelId="{5C46F6BD-880A-4677-8E83-5D349780014E}">
      <dsp:nvSpPr>
        <dsp:cNvPr id="0" name=""/>
        <dsp:cNvSpPr/>
      </dsp:nvSpPr>
      <dsp:spPr>
        <a:xfrm rot="5400000">
          <a:off x="4548295" y="-3400459"/>
          <a:ext cx="1063379" cy="7869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осмысление своих знаний, умений,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методов</a:t>
          </a: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,</a:t>
          </a:r>
        </a:p>
      </dsp:txBody>
      <dsp:txXfrm rot="-5400000">
        <a:off x="1145178" y="54568"/>
        <a:ext cx="7817704" cy="959559"/>
      </dsp:txXfrm>
    </dsp:sp>
    <dsp:sp modelId="{1F012CDB-8D33-4D77-9549-18FCFCB48887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2017586"/>
        <a:ext cx="1145177" cy="490791"/>
      </dsp:txXfrm>
    </dsp:sp>
    <dsp:sp modelId="{48327889-7802-430A-8F44-0598924D4F3A}">
      <dsp:nvSpPr>
        <dsp:cNvPr id="0" name=""/>
        <dsp:cNvSpPr/>
      </dsp:nvSpPr>
      <dsp:spPr>
        <a:xfrm rot="5400000">
          <a:off x="4548295" y="-1971103"/>
          <a:ext cx="1063379" cy="7869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способов,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приемов,</a:t>
          </a:r>
        </a:p>
      </dsp:txBody>
      <dsp:txXfrm rot="-5400000">
        <a:off x="1145178" y="1483924"/>
        <a:ext cx="7817704" cy="959559"/>
      </dsp:txXfrm>
    </dsp:sp>
    <dsp:sp modelId="{DF871C9A-7D35-43C3-91A2-B58947A24912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3459926"/>
        <a:ext cx="1145177" cy="490791"/>
      </dsp:txXfrm>
    </dsp:sp>
    <dsp:sp modelId="{6DC0508B-9810-4138-A9FB-D47CC575A28E}">
      <dsp:nvSpPr>
        <dsp:cNvPr id="0" name=""/>
        <dsp:cNvSpPr/>
      </dsp:nvSpPr>
      <dsp:spPr>
        <a:xfrm rot="5400000">
          <a:off x="4610577" y="-436808"/>
          <a:ext cx="938815" cy="7711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оценка себя другими субъектами педагогического процесса.</a:t>
          </a:r>
        </a:p>
      </dsp:txBody>
      <dsp:txXfrm rot="-5400000">
        <a:off x="1224150" y="2995448"/>
        <a:ext cx="7665841" cy="847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0BA0-7712-49E8-8BDB-7AE13960E366}">
      <dsp:nvSpPr>
        <dsp:cNvPr id="0" name=""/>
        <dsp:cNvSpPr/>
      </dsp:nvSpPr>
      <dsp:spPr>
        <a:xfrm>
          <a:off x="2104967" y="0"/>
          <a:ext cx="5089098" cy="367255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3A918E-7F07-4F73-901A-65E17C833C80}">
      <dsp:nvSpPr>
        <dsp:cNvPr id="0" name=""/>
        <dsp:cNvSpPr/>
      </dsp:nvSpPr>
      <dsp:spPr>
        <a:xfrm>
          <a:off x="4756995" y="357807"/>
          <a:ext cx="4129145" cy="1179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система учебно-методических материалов</a:t>
          </a:r>
          <a:endParaRPr lang="ru-RU" sz="3200" b="1" kern="1200" dirty="0"/>
        </a:p>
      </dsp:txBody>
      <dsp:txXfrm>
        <a:off x="4814560" y="415372"/>
        <a:ext cx="4014015" cy="1064097"/>
      </dsp:txXfrm>
    </dsp:sp>
    <dsp:sp modelId="{49A87546-91B1-4F47-A35E-C25793ABA609}">
      <dsp:nvSpPr>
        <dsp:cNvPr id="0" name=""/>
        <dsp:cNvSpPr/>
      </dsp:nvSpPr>
      <dsp:spPr>
        <a:xfrm>
          <a:off x="4824539" y="2153420"/>
          <a:ext cx="4011960" cy="1207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профессиональная подготовка учите</a:t>
          </a: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ля</a:t>
          </a:r>
          <a:endParaRPr lang="ru-RU" sz="2800" kern="1200" dirty="0"/>
        </a:p>
      </dsp:txBody>
      <dsp:txXfrm>
        <a:off x="4883503" y="2212384"/>
        <a:ext cx="3894032" cy="108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8BE1-B803-451A-97B5-EE6B1FD7D0EF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B3635-7E1F-44E9-834A-48F6038E0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4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5440" y="1124744"/>
            <a:ext cx="10873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ГРАМОТНОСТЬ УЧИТЕЛЯ – ОСНОВА РАЗВИТИЯ ФУНКЦИОНАЛЬНОЙ ГРАМОТНОСТИ УЧЕНИКА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Матвеева М.Г.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Криковцова</a:t>
            </a: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М.П.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logoped\Desktop\2023-2024 учебный год\М.О август 2023\фото 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69" y="3717032"/>
            <a:ext cx="4104456" cy="249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07368" y="404664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учреждение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№11»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26582" y="1268760"/>
            <a:ext cx="10955818" cy="4104456"/>
            <a:chOff x="609600" y="1600200"/>
            <a:chExt cx="10387225" cy="2970162"/>
          </a:xfrm>
        </p:grpSpPr>
        <p:sp>
          <p:nvSpPr>
            <p:cNvPr id="6" name="Полилиния 5"/>
            <p:cNvSpPr/>
            <p:nvPr/>
          </p:nvSpPr>
          <p:spPr>
            <a:xfrm>
              <a:off x="4699673" y="1600200"/>
              <a:ext cx="6297152" cy="1414363"/>
            </a:xfrm>
            <a:custGeom>
              <a:avLst/>
              <a:gdLst>
                <a:gd name="connsiteX0" fmla="*/ 0 w 6879044"/>
                <a:gd name="connsiteY0" fmla="*/ 176795 h 1414363"/>
                <a:gd name="connsiteX1" fmla="*/ 6171863 w 6879044"/>
                <a:gd name="connsiteY1" fmla="*/ 176795 h 1414363"/>
                <a:gd name="connsiteX2" fmla="*/ 6171863 w 6879044"/>
                <a:gd name="connsiteY2" fmla="*/ 0 h 1414363"/>
                <a:gd name="connsiteX3" fmla="*/ 6879044 w 6879044"/>
                <a:gd name="connsiteY3" fmla="*/ 707182 h 1414363"/>
                <a:gd name="connsiteX4" fmla="*/ 6171863 w 6879044"/>
                <a:gd name="connsiteY4" fmla="*/ 1414363 h 1414363"/>
                <a:gd name="connsiteX5" fmla="*/ 6171863 w 6879044"/>
                <a:gd name="connsiteY5" fmla="*/ 1237568 h 1414363"/>
                <a:gd name="connsiteX6" fmla="*/ 0 w 6879044"/>
                <a:gd name="connsiteY6" fmla="*/ 1237568 h 1414363"/>
                <a:gd name="connsiteX7" fmla="*/ 0 w 6879044"/>
                <a:gd name="connsiteY7" fmla="*/ 176795 h 141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9044" h="1414363">
                  <a:moveTo>
                    <a:pt x="0" y="176795"/>
                  </a:moveTo>
                  <a:lnTo>
                    <a:pt x="6171863" y="176795"/>
                  </a:lnTo>
                  <a:lnTo>
                    <a:pt x="6171863" y="0"/>
                  </a:lnTo>
                  <a:lnTo>
                    <a:pt x="6879044" y="707182"/>
                  </a:lnTo>
                  <a:lnTo>
                    <a:pt x="6171863" y="1414363"/>
                  </a:lnTo>
                  <a:lnTo>
                    <a:pt x="6171863" y="1237568"/>
                  </a:lnTo>
                  <a:lnTo>
                    <a:pt x="0" y="1237568"/>
                  </a:lnTo>
                  <a:lnTo>
                    <a:pt x="0" y="176795"/>
                  </a:lnTo>
                  <a:close/>
                </a:path>
              </a:pathLst>
            </a:custGeom>
            <a:ln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99655" rIns="553246" bIns="199655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600" b="1" kern="12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это цель и результат образования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13281" y="1600200"/>
              <a:ext cx="4086392" cy="1414363"/>
            </a:xfrm>
            <a:custGeom>
              <a:avLst/>
              <a:gdLst>
                <a:gd name="connsiteX0" fmla="*/ 0 w 4086392"/>
                <a:gd name="connsiteY0" fmla="*/ 235732 h 1414363"/>
                <a:gd name="connsiteX1" fmla="*/ 235732 w 4086392"/>
                <a:gd name="connsiteY1" fmla="*/ 0 h 1414363"/>
                <a:gd name="connsiteX2" fmla="*/ 3850660 w 4086392"/>
                <a:gd name="connsiteY2" fmla="*/ 0 h 1414363"/>
                <a:gd name="connsiteX3" fmla="*/ 4086392 w 4086392"/>
                <a:gd name="connsiteY3" fmla="*/ 235732 h 1414363"/>
                <a:gd name="connsiteX4" fmla="*/ 4086392 w 4086392"/>
                <a:gd name="connsiteY4" fmla="*/ 1178631 h 1414363"/>
                <a:gd name="connsiteX5" fmla="*/ 3850660 w 4086392"/>
                <a:gd name="connsiteY5" fmla="*/ 1414363 h 1414363"/>
                <a:gd name="connsiteX6" fmla="*/ 235732 w 4086392"/>
                <a:gd name="connsiteY6" fmla="*/ 1414363 h 1414363"/>
                <a:gd name="connsiteX7" fmla="*/ 0 w 4086392"/>
                <a:gd name="connsiteY7" fmla="*/ 1178631 h 1414363"/>
                <a:gd name="connsiteX8" fmla="*/ 0 w 4086392"/>
                <a:gd name="connsiteY8" fmla="*/ 235732 h 141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6392" h="1414363">
                  <a:moveTo>
                    <a:pt x="0" y="235732"/>
                  </a:moveTo>
                  <a:cubicBezTo>
                    <a:pt x="0" y="105541"/>
                    <a:pt x="105541" y="0"/>
                    <a:pt x="235732" y="0"/>
                  </a:cubicBezTo>
                  <a:lnTo>
                    <a:pt x="3850660" y="0"/>
                  </a:lnTo>
                  <a:cubicBezTo>
                    <a:pt x="3980851" y="0"/>
                    <a:pt x="4086392" y="105541"/>
                    <a:pt x="4086392" y="235732"/>
                  </a:cubicBezTo>
                  <a:lnTo>
                    <a:pt x="4086392" y="1178631"/>
                  </a:lnTo>
                  <a:cubicBezTo>
                    <a:pt x="4086392" y="1308822"/>
                    <a:pt x="3980851" y="1414363"/>
                    <a:pt x="3850660" y="1414363"/>
                  </a:cubicBezTo>
                  <a:lnTo>
                    <a:pt x="235732" y="1414363"/>
                  </a:lnTo>
                  <a:cubicBezTo>
                    <a:pt x="105541" y="1414363"/>
                    <a:pt x="0" y="1308822"/>
                    <a:pt x="0" y="1178631"/>
                  </a:cubicBezTo>
                  <a:lnTo>
                    <a:pt x="0" y="235732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534" tIns="124289" rIns="179534" bIns="12428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kern="1200" dirty="0">
                  <a:latin typeface="Times New Roman" pitchFamily="18" charset="0"/>
                  <a:cs typeface="Times New Roman" pitchFamily="18" charset="0"/>
                </a:rPr>
                <a:t>Функциональная грамотность ученика</a:t>
              </a:r>
              <a:endParaRPr lang="ru-RU" sz="29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998719" y="3155999"/>
              <a:ext cx="5998106" cy="1414363"/>
            </a:xfrm>
            <a:custGeom>
              <a:avLst/>
              <a:gdLst>
                <a:gd name="connsiteX0" fmla="*/ 0 w 6583680"/>
                <a:gd name="connsiteY0" fmla="*/ 176795 h 1414363"/>
                <a:gd name="connsiteX1" fmla="*/ 5876499 w 6583680"/>
                <a:gd name="connsiteY1" fmla="*/ 176795 h 1414363"/>
                <a:gd name="connsiteX2" fmla="*/ 5876499 w 6583680"/>
                <a:gd name="connsiteY2" fmla="*/ 0 h 1414363"/>
                <a:gd name="connsiteX3" fmla="*/ 6583680 w 6583680"/>
                <a:gd name="connsiteY3" fmla="*/ 707182 h 1414363"/>
                <a:gd name="connsiteX4" fmla="*/ 5876499 w 6583680"/>
                <a:gd name="connsiteY4" fmla="*/ 1414363 h 1414363"/>
                <a:gd name="connsiteX5" fmla="*/ 5876499 w 6583680"/>
                <a:gd name="connsiteY5" fmla="*/ 1237568 h 1414363"/>
                <a:gd name="connsiteX6" fmla="*/ 0 w 6583680"/>
                <a:gd name="connsiteY6" fmla="*/ 1237568 h 1414363"/>
                <a:gd name="connsiteX7" fmla="*/ 0 w 6583680"/>
                <a:gd name="connsiteY7" fmla="*/ 176795 h 141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3680" h="1414363">
                  <a:moveTo>
                    <a:pt x="0" y="176795"/>
                  </a:moveTo>
                  <a:lnTo>
                    <a:pt x="5876499" y="176795"/>
                  </a:lnTo>
                  <a:lnTo>
                    <a:pt x="5876499" y="0"/>
                  </a:lnTo>
                  <a:lnTo>
                    <a:pt x="6583680" y="707182"/>
                  </a:lnTo>
                  <a:lnTo>
                    <a:pt x="5876499" y="1414363"/>
                  </a:lnTo>
                  <a:lnTo>
                    <a:pt x="5876499" y="1237568"/>
                  </a:lnTo>
                  <a:lnTo>
                    <a:pt x="0" y="1237568"/>
                  </a:lnTo>
                  <a:lnTo>
                    <a:pt x="0" y="176795"/>
                  </a:lnTo>
                  <a:close/>
                </a:path>
              </a:pathLst>
            </a:custGeom>
            <a:ln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99655" rIns="553246" bIns="199655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600" b="1" kern="12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обязательное условие работы учителя</a:t>
              </a:r>
              <a:endParaRPr lang="ru-RU" sz="3600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09600" y="3155999"/>
              <a:ext cx="4389120" cy="1414363"/>
            </a:xfrm>
            <a:custGeom>
              <a:avLst/>
              <a:gdLst>
                <a:gd name="connsiteX0" fmla="*/ 0 w 4389120"/>
                <a:gd name="connsiteY0" fmla="*/ 235732 h 1414363"/>
                <a:gd name="connsiteX1" fmla="*/ 235732 w 4389120"/>
                <a:gd name="connsiteY1" fmla="*/ 0 h 1414363"/>
                <a:gd name="connsiteX2" fmla="*/ 4153388 w 4389120"/>
                <a:gd name="connsiteY2" fmla="*/ 0 h 1414363"/>
                <a:gd name="connsiteX3" fmla="*/ 4389120 w 4389120"/>
                <a:gd name="connsiteY3" fmla="*/ 235732 h 1414363"/>
                <a:gd name="connsiteX4" fmla="*/ 4389120 w 4389120"/>
                <a:gd name="connsiteY4" fmla="*/ 1178631 h 1414363"/>
                <a:gd name="connsiteX5" fmla="*/ 4153388 w 4389120"/>
                <a:gd name="connsiteY5" fmla="*/ 1414363 h 1414363"/>
                <a:gd name="connsiteX6" fmla="*/ 235732 w 4389120"/>
                <a:gd name="connsiteY6" fmla="*/ 1414363 h 1414363"/>
                <a:gd name="connsiteX7" fmla="*/ 0 w 4389120"/>
                <a:gd name="connsiteY7" fmla="*/ 1178631 h 1414363"/>
                <a:gd name="connsiteX8" fmla="*/ 0 w 4389120"/>
                <a:gd name="connsiteY8" fmla="*/ 235732 h 141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120" h="1414363">
                  <a:moveTo>
                    <a:pt x="0" y="235732"/>
                  </a:moveTo>
                  <a:cubicBezTo>
                    <a:pt x="0" y="105541"/>
                    <a:pt x="105541" y="0"/>
                    <a:pt x="235732" y="0"/>
                  </a:cubicBezTo>
                  <a:lnTo>
                    <a:pt x="4153388" y="0"/>
                  </a:lnTo>
                  <a:cubicBezTo>
                    <a:pt x="4283579" y="0"/>
                    <a:pt x="4389120" y="105541"/>
                    <a:pt x="4389120" y="235732"/>
                  </a:cubicBezTo>
                  <a:lnTo>
                    <a:pt x="4389120" y="1178631"/>
                  </a:lnTo>
                  <a:cubicBezTo>
                    <a:pt x="4389120" y="1308822"/>
                    <a:pt x="4283579" y="1414363"/>
                    <a:pt x="4153388" y="1414363"/>
                  </a:cubicBezTo>
                  <a:lnTo>
                    <a:pt x="235732" y="1414363"/>
                  </a:lnTo>
                  <a:cubicBezTo>
                    <a:pt x="105541" y="1414363"/>
                    <a:pt x="0" y="1308822"/>
                    <a:pt x="0" y="1178631"/>
                  </a:cubicBezTo>
                  <a:lnTo>
                    <a:pt x="0" y="235732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534" tIns="124289" rIns="179534" bIns="12428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kern="1200" dirty="0">
                  <a:latin typeface="Times New Roman" pitchFamily="18" charset="0"/>
                  <a:cs typeface="Times New Roman" pitchFamily="18" charset="0"/>
                </a:rPr>
                <a:t>Формирование функциональной грамотности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27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7448" y="836712"/>
            <a:ext cx="98650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Формирование языковых средств устной и письменной речи</a:t>
            </a:r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(на примере работы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 межфразовыми связями)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ogoped\Desktop\М.О. Август 2024\academy-home-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2" y="3801663"/>
            <a:ext cx="4850681" cy="2552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419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1504" y="335845"/>
            <a:ext cx="91450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«Именно на стыке двух предложений лежит то зерно, из которого развивается текст»    </a:t>
            </a:r>
          </a:p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Н.И.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Жинкин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лингвист, психолог</a:t>
            </a:r>
          </a:p>
        </p:txBody>
      </p:sp>
      <p:pic>
        <p:nvPicPr>
          <p:cNvPr id="4" name="Picture 2" descr="C:\Users\logoped\Desktop\М.О. Август 2024\fe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388106"/>
            <a:ext cx="2376264" cy="2989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112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4212" y="476672"/>
            <a:ext cx="1067097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Основные цели  работы:</a:t>
            </a:r>
          </a:p>
          <a:p>
            <a:pPr lvl="0"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1.Формирование восприятия и понимания связного текста как единого целого.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2.Обучение продуцированию собственных текстов (монологических высказываний).</a:t>
            </a:r>
          </a:p>
          <a:p>
            <a:pPr lvl="0"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3.Усвоение элементарных навыков редактирования текстов (монологических высказываний).</a:t>
            </a:r>
          </a:p>
        </p:txBody>
      </p:sp>
    </p:spTree>
    <p:extLst>
      <p:ext uri="{BB962C8B-B14F-4D97-AF65-F5344CB8AC3E}">
        <p14:creationId xmlns:p14="http://schemas.microsoft.com/office/powerpoint/2010/main" val="156483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7408" y="522540"/>
            <a:ext cx="103691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Лексический повтор</a:t>
            </a:r>
          </a:p>
          <a:p>
            <a:pPr algn="ctr"/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1.Прямой повтор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Карась — самая неприхотливая из всех наших рыб. Трудно найти такой пруд, где не водились бы караси. Больше всего любят караси такие места, где вода тиха и дно покрыто тиной. 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1424" y="2542812"/>
            <a:ext cx="15841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49028" y="3933056"/>
            <a:ext cx="15841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95600" y="4569474"/>
            <a:ext cx="15841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911424" y="535898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8525" y="404664"/>
            <a:ext cx="111424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4600" b="1" u="sng" dirty="0">
                <a:latin typeface="Times New Roman" pitchFamily="18" charset="0"/>
                <a:cs typeface="Times New Roman" pitchFamily="18" charset="0"/>
              </a:rPr>
              <a:t>2. Употребление синонимов</a:t>
            </a:r>
            <a:endParaRPr lang="ru-RU" sz="46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162681"/>
            <a:ext cx="10729192" cy="599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 опушке леса охотники увидели медведя. Косолапый бросился наутек.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600" b="1" u="sng" dirty="0">
                <a:latin typeface="Times New Roman" pitchFamily="18" charset="0"/>
                <a:cs typeface="Times New Roman" pitchFamily="18" charset="0"/>
              </a:rPr>
              <a:t>3.Употребление антонимов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Лето прошло, время развлечений кончилось. Начался серьёзный труд – учёба.</a:t>
            </a:r>
            <a:endParaRPr lang="ru-RU" sz="4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5440" y="2636912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15680" y="2636912"/>
            <a:ext cx="27363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99656" y="443711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79776" y="5229200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4938" y="535899"/>
            <a:ext cx="100197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4. Употребление однокоренных слов </a:t>
            </a:r>
          </a:p>
          <a:p>
            <a:pPr marL="457200" algn="ctr">
              <a:spcAft>
                <a:spcPts val="0"/>
              </a:spcAft>
            </a:pPr>
            <a:endParaRPr lang="ru-RU" sz="44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1484784"/>
            <a:ext cx="1065718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1000"/>
              </a:spcAft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Начали убирать урожай. Уборка заняла несколько дней.</a:t>
            </a:r>
          </a:p>
          <a:p>
            <a:pPr marL="457200" algn="ctr">
              <a:spcAft>
                <a:spcPts val="1000"/>
              </a:spcAft>
            </a:pP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5. Употребление слов по тематической близости</a:t>
            </a:r>
          </a:p>
          <a:p>
            <a:pPr marL="457200" algn="just">
              <a:spcAft>
                <a:spcPts val="1000"/>
              </a:spcAft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Первого сентября открылись двери во всех школах. Ученики пришли нарядные, с цветами. Учителя встретили ребят.</a:t>
            </a:r>
            <a:endParaRPr lang="ru-RU" sz="4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spcAft>
                <a:spcPts val="1000"/>
              </a:spcAft>
            </a:pPr>
            <a:endParaRPr lang="ru-RU" sz="4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87688" y="2132856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680176" y="2132856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27448" y="5373216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75720" y="5383801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87688" y="6021288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7388" y="260648"/>
            <a:ext cx="1108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6. Употребление слов на основе соподчинения </a:t>
            </a:r>
          </a:p>
          <a:p>
            <a:pPr marL="457200" algn="ctr">
              <a:spcAft>
                <a:spcPts val="0"/>
              </a:spcAft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(род – вид; часть – целое).</a:t>
            </a:r>
            <a:endParaRPr lang="ru-RU" sz="4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2371317"/>
            <a:ext cx="1116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Ребятишки устроили для птиц кормушки. К кормушке слетелись и воробышки, и снегири. Прилетела синичка – уцепилась ножками за кусочек сыра.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Летучая мышь летает по вечерам. Мордочка у нее тупая. Уши короткие. Задние ножки с цепкими 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когтями. Кожистые перепонки образуют крылья.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07968" y="2898870"/>
            <a:ext cx="10079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71664" y="3501008"/>
            <a:ext cx="2232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94884" y="3501008"/>
            <a:ext cx="15412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948428" y="3458716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7388" y="5157192"/>
            <a:ext cx="30603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184263" y="5130049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80870" y="5661248"/>
            <a:ext cx="9721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42780" y="5661248"/>
            <a:ext cx="1337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688288" y="6237312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458955"/>
            <a:ext cx="110892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sz="4600" b="1" u="sng" dirty="0">
                <a:latin typeface="Times New Roman" pitchFamily="18" charset="0"/>
                <a:cs typeface="Times New Roman" pitchFamily="18" charset="0"/>
              </a:rPr>
              <a:t>7. Употребление перифразы  </a:t>
            </a:r>
          </a:p>
          <a:p>
            <a:pPr marL="457200" algn="ctr"/>
            <a:r>
              <a:rPr lang="ru-RU" sz="4600" b="1" u="sng" dirty="0">
                <a:latin typeface="Times New Roman" pitchFamily="18" charset="0"/>
                <a:cs typeface="Times New Roman" pitchFamily="18" charset="0"/>
              </a:rPr>
              <a:t>(описательного оборота речи)</a:t>
            </a:r>
          </a:p>
          <a:p>
            <a:pPr marL="457200" algn="ctr"/>
            <a:endParaRPr lang="ru-RU" sz="46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402" y="2060848"/>
            <a:ext cx="11161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Лошадь — друг человека.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Много пользы приносит человеку лошадь. Это - преданный друг человека, готовый  в случае нужды спасти своего хозяина, не жалея себя.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566176" y="3429000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35560" y="4149080"/>
            <a:ext cx="63367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384" y="335845"/>
            <a:ext cx="110172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Использование  личных местоимений</a:t>
            </a:r>
          </a:p>
          <a:p>
            <a:pPr>
              <a:spcAft>
                <a:spcPts val="0"/>
              </a:spcAft>
            </a:pP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А) Личных.</a:t>
            </a:r>
          </a:p>
          <a:p>
            <a:pPr>
              <a:spcAft>
                <a:spcPts val="0"/>
              </a:spcAft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 Б) Притяжательных.</a:t>
            </a:r>
          </a:p>
          <a:p>
            <a:pPr>
              <a:spcAft>
                <a:spcPts val="0"/>
              </a:spcAft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 В) Указательных.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Эскимосы.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Эскимосы охотятся на оленей, волков, белых медведей. Они ловят рыбу в море. Этим они и кормятся. У них нет ни хлеба, ни овощей, ни плодов. На их земле ничего не растёт, кроме мхов и травы.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5400" y="4005064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95400" y="4509120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35960" y="4529902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83632" y="4005064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67508" y="4529902"/>
            <a:ext cx="21242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214248" y="4529902"/>
            <a:ext cx="12961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904312" y="5085184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972800" cy="10801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Педагогическая  рефлексия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педагогической деятельности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920757"/>
              </p:ext>
            </p:extLst>
          </p:nvPr>
        </p:nvGraphicFramePr>
        <p:xfrm>
          <a:off x="983432" y="1556792"/>
          <a:ext cx="90147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404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99256" y="374385"/>
            <a:ext cx="6476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Использование  наречий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196752"/>
            <a:ext cx="11031016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А) Наречия места.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 Б) Наречия времени.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 В) Причинно - следственные наречия.</a:t>
            </a:r>
          </a:p>
          <a:p>
            <a:pPr>
              <a:lnSpc>
                <a:spcPct val="115000"/>
              </a:lnSpc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Весной солнце согнало снег с гор и равнин. Сначала распустились почки деревьев. Затем  из них выглянули молоденькие листочки. Повсюду светило и грело солнышко. Скоро пчёлки выползли из улья, оправили крылышки и полетели.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192344" y="3789040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56040" y="4365104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59896" y="5013176"/>
            <a:ext cx="18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11624" y="5661248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87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263352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5640" y="426735"/>
            <a:ext cx="87129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Использование числительных</a:t>
            </a:r>
          </a:p>
          <a:p>
            <a:pPr algn="ctr">
              <a:spcAft>
                <a:spcPts val="0"/>
              </a:spcAft>
            </a:pPr>
            <a:r>
              <a:rPr lang="ru-RU" b="1" dirty="0"/>
              <a:t> </a:t>
            </a:r>
            <a:endParaRPr lang="ru-RU" b="1" dirty="0"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1340768"/>
            <a:ext cx="109452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А) Порядковые  числительные.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 Б) Собирательные числительные.</a:t>
            </a:r>
            <a:endParaRPr lang="ru-RU" sz="40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Сделал кузнец из куска железа два плуга. Первый плуг купил мужик. А второй взял  купец. Сошлись как-то оба плуга земляка. Тот плуг, что был в лавке, увидел, что товарищ стал белый, как серебро, а сам он весь заржавел.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04312" y="3573016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23392" y="4221088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212124" y="4221088"/>
            <a:ext cx="1620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35891" y="4797152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-173696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9858" y="260648"/>
            <a:ext cx="109452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Ель – кормилица.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К осени на старой ели висели тяжёлые шишки. В них созрели семена. Ель готовилась накормить зверей и птиц.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Голодно стало зимой в лесу. Вот на поляну выскочила белка. Она забралась на дерево, взяла шишку и принялась за еду. Пёстрый дятел спешит к ели. Он сорвал шишку и улетел в лес. Стайка клестов опустились на ель. Клесты засовывали под чешуйки шишек кривые носы и доставали семечки.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Много шишек осталось на ели до весны. Пригрело солнышко. Из шишек вылетели лёгкие семена. Попадёт семечко во влажную землю, прорастёт. Оно даст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жизнь новому деревцу.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96200" y="1268760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408368" y="1268760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67808" y="1259438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19736" y="1772816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71864" y="227687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16080" y="2244374"/>
            <a:ext cx="17641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9858" y="2708920"/>
            <a:ext cx="10456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91544" y="2717985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15680" y="3212976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72064" y="3212976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919536" y="3717032"/>
            <a:ext cx="2592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040216" y="3717032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125670" y="4221088"/>
            <a:ext cx="1188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242026" y="4647016"/>
            <a:ext cx="13951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66209" y="5157192"/>
            <a:ext cx="17456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608168" y="5149374"/>
            <a:ext cx="1306668" cy="39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9858" y="5666247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608168" y="5666247"/>
            <a:ext cx="8280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F5AC71-5EFD-988D-A20C-E94CAF93F6A8}"/>
              </a:ext>
            </a:extLst>
          </p:cNvPr>
          <p:cNvSpPr txBox="1"/>
          <p:nvPr/>
        </p:nvSpPr>
        <p:spPr>
          <a:xfrm>
            <a:off x="479376" y="335845"/>
            <a:ext cx="110310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476672"/>
            <a:ext cx="1101722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Конечный результат обучения связной </a:t>
            </a:r>
            <a:r>
              <a:rPr lang="ru-RU" sz="4600" b="1">
                <a:latin typeface="Times New Roman" pitchFamily="18" charset="0"/>
                <a:cs typeface="Times New Roman" pitchFamily="18" charset="0"/>
              </a:rPr>
              <a:t>речи определяется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умением, правильно и адекватно воспринимая и используя языковые единицы всех уровней, получить или передать логически последовательно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153102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3" y="836712"/>
            <a:ext cx="10972800" cy="1143000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УСПЕХА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2010058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/>
              <a:t>ОВЛАДЕНИЕ = </a:t>
            </a:r>
          </a:p>
          <a:p>
            <a:pPr marL="0" indent="0" algn="ctr">
              <a:buNone/>
            </a:pPr>
            <a:r>
              <a:rPr lang="ru-RU" sz="7200" b="1" dirty="0"/>
              <a:t>УСВОЕНИЕ + ПРИМЕНЕНИЕ НА ПРАКТИКЕ</a:t>
            </a:r>
            <a:endParaRPr lang="ru-RU" sz="7200" dirty="0"/>
          </a:p>
          <a:p>
            <a:pPr marL="0" indent="0">
              <a:buNone/>
            </a:pPr>
            <a:r>
              <a:rPr lang="ru-RU" sz="4400" b="1" dirty="0"/>
              <a:t> </a:t>
            </a:r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0601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332656"/>
            <a:ext cx="10972800" cy="452596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образованием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материально- техническая база школы  главным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влияют на формирование функциональной грамотности?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cf.ppt-online.org/files1/slide/q/QMhADWFHIiOf6Ek8x7dum3NVCqUz2YJj4cSeKgRXsa/slide-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19367" r="18827" b="2342"/>
          <a:stretch/>
        </p:blipFill>
        <p:spPr bwMode="auto">
          <a:xfrm>
            <a:off x="6240016" y="2060848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432" y="2359805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Крестики - нолики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MARINA\Downloads\251e9909583fdb3a01401b87e0f5a7b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284984"/>
            <a:ext cx="266429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02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620688"/>
            <a:ext cx="10972800" cy="1368152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Главным образом на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школьников влияет: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710602"/>
              </p:ext>
            </p:extLst>
          </p:nvPr>
        </p:nvGraphicFramePr>
        <p:xfrm>
          <a:off x="1919536" y="1844675"/>
          <a:ext cx="9662864" cy="367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21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592" y="69269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«...Систематичность упражнений есть первая и главнейшая основа их успеха…»                             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 Д. Ушинский </a:t>
            </a:r>
          </a:p>
        </p:txBody>
      </p:sp>
      <p:pic>
        <p:nvPicPr>
          <p:cNvPr id="5" name="Picture 2" descr="C:\Users\logoped\Desktop\2023-2024 учебный год\М.О август 2023\фото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274765"/>
            <a:ext cx="3935166" cy="2738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87888" y="2262356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Объектом исследования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являются слово, предложение, текст: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объект языка, речи (фонетическая сторона, значение); </a:t>
            </a:r>
          </a:p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Предложение, текст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единицы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речи, объект исследования содержания, построения,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137372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примере фрагмента урока мы рассмотрим процесс  формирования познавательных действий (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приемы работы, которые способствуют формированию функциональной грамотности).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INA\Downloads\df666ed57bc699c567473b2c26c311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564904"/>
            <a:ext cx="3229819" cy="32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MARINA\AppData\Local\Microsoft\Windows\INetCache\Content.Word\IMG_27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56" y="2822387"/>
            <a:ext cx="265339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MARINA\AppData\Local\Microsoft\Windows\INetCache\Content.Word\IMG_27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4616" y="2852937"/>
            <a:ext cx="257048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832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332656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Методы, приемы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0643"/>
              </p:ext>
            </p:extLst>
          </p:nvPr>
        </p:nvGraphicFramePr>
        <p:xfrm>
          <a:off x="403787" y="1124744"/>
          <a:ext cx="11384426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1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39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388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9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Проблемная ситуация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Кластер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Лови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ошибку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Яркое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пятно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Сравнение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Игра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Алгоритм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да-нет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Ассоциации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ФИД (формирование исследовательских действий)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Знаю. Хочу узнать. Узнал.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Системно-</a:t>
                      </a:r>
                      <a:r>
                        <a:rPr lang="ru-RU" sz="2800" b="1" dirty="0" err="1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деятельностный</a:t>
                      </a: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подход </a:t>
                      </a:r>
                      <a:endParaRPr lang="ru-RU" sz="2800" b="1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44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787" y="1268760"/>
            <a:ext cx="10972800" cy="3989039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Совершенствовать процессы анализа, синтеза, абстракции;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Сформировать систему сознательных действий;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Автоматизировать способ выполнения действий и передачи мысли в письменной речи;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Осознать грамматическую природу орфограмм (их анализ, понимание строя языка).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98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учебная операция на сравнение  делится на логические ступени, которые обеспечивают конкретный ход анализа и синтеза: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740" y="1340768"/>
            <a:ext cx="111406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речевой материал (слова) делятся на признаки, элементы.</a:t>
            </a:r>
          </a:p>
          <a:p>
            <a:pPr algn="just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2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сопоставляются отдельные признаки слов и в зависимости от полученных данных делятся на группы.</a:t>
            </a:r>
          </a:p>
          <a:p>
            <a:pPr algn="just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3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расположенные таким образом слова обобщаются (в соответствии с общими признаками) и изображаются как новое целое.</a:t>
            </a:r>
          </a:p>
          <a:p>
            <a:pPr algn="just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4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полученных данных формируется новое понятие (делается вывод).</a:t>
            </a:r>
          </a:p>
        </p:txBody>
      </p:sp>
    </p:spTree>
    <p:extLst>
      <p:ext uri="{BB962C8B-B14F-4D97-AF65-F5344CB8AC3E}">
        <p14:creationId xmlns:p14="http://schemas.microsoft.com/office/powerpoint/2010/main" val="92287229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781</Words>
  <Application>Microsoft Office PowerPoint</Application>
  <PresentationFormat>Произвольный</PresentationFormat>
  <Paragraphs>133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Calibri</vt:lpstr>
      <vt:lpstr>1_Тема Office</vt:lpstr>
      <vt:lpstr>Презентация PowerPoint</vt:lpstr>
      <vt:lpstr>Педагогическая  рефлексия – вид  педагогической деятельности</vt:lpstr>
      <vt:lpstr>Презентация PowerPoint</vt:lpstr>
      <vt:lpstr>Главным образом на формирование функциональной грамотности школьников влияет:</vt:lpstr>
      <vt:lpstr>Презентация PowerPoint</vt:lpstr>
      <vt:lpstr>На примере фрагмента урока мы рассмотрим процесс  формирования познавательных действий ( приемы работы, которые способствуют формированию функциональной грамотности).</vt:lpstr>
      <vt:lpstr>Методы, приемы работы</vt:lpstr>
      <vt:lpstr>Задачи:</vt:lpstr>
      <vt:lpstr>Вся учебная операция на сравнение  делится на логические ступени, которые обеспечивают конкретный ход анализа и синтеза: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УСПЕХА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уголком</dc:title>
  <dc:creator>Фокина Лидия Петровна</dc:creator>
  <cp:keywords>Шаблон презентации</cp:keywords>
  <cp:lastModifiedBy>MARINA</cp:lastModifiedBy>
  <cp:revision>101</cp:revision>
  <dcterms:created xsi:type="dcterms:W3CDTF">2014-07-06T18:18:01Z</dcterms:created>
  <dcterms:modified xsi:type="dcterms:W3CDTF">2024-05-05T02:41:48Z</dcterms:modified>
</cp:coreProperties>
</file>